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1" r:id="rId6"/>
    <p:sldId id="259" r:id="rId7"/>
    <p:sldId id="263" r:id="rId8"/>
    <p:sldId id="264" r:id="rId9"/>
    <p:sldId id="262" r:id="rId10"/>
    <p:sldId id="265" r:id="rId11"/>
    <p:sldId id="260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  <p:embeddedFont>
      <p:font typeface="Open Sans SemiBol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92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8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08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11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98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3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1454150"/>
            <a:ext cx="8520600" cy="134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65700" y="4815623"/>
            <a:ext cx="531600" cy="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>
                <a:solidFill>
                  <a:srgbClr val="FFFFFF"/>
                </a:solidFill>
              </a:defRPr>
            </a:lvl1pPr>
            <a:lvl2pPr lvl="1">
              <a:buNone/>
              <a:defRPr b="1">
                <a:solidFill>
                  <a:srgbClr val="FFFFFF"/>
                </a:solidFill>
              </a:defRPr>
            </a:lvl2pPr>
            <a:lvl3pPr lvl="2">
              <a:buNone/>
              <a:defRPr b="1">
                <a:solidFill>
                  <a:srgbClr val="FFFFFF"/>
                </a:solidFill>
              </a:defRPr>
            </a:lvl3pPr>
            <a:lvl4pPr lvl="3">
              <a:buNone/>
              <a:defRPr b="1">
                <a:solidFill>
                  <a:srgbClr val="FFFFFF"/>
                </a:solidFill>
              </a:defRPr>
            </a:lvl4pPr>
            <a:lvl5pPr lvl="4">
              <a:buNone/>
              <a:defRPr b="1">
                <a:solidFill>
                  <a:srgbClr val="FFFFFF"/>
                </a:solidFill>
              </a:defRPr>
            </a:lvl5pPr>
            <a:lvl6pPr lvl="5">
              <a:buNone/>
              <a:defRPr b="1">
                <a:solidFill>
                  <a:srgbClr val="FFFFFF"/>
                </a:solidFill>
              </a:defRPr>
            </a:lvl6pPr>
            <a:lvl7pPr lvl="6">
              <a:buNone/>
              <a:defRPr b="1">
                <a:solidFill>
                  <a:srgbClr val="FFFFFF"/>
                </a:solidFill>
              </a:defRPr>
            </a:lvl7pPr>
            <a:lvl8pPr lvl="7">
              <a:buNone/>
              <a:defRPr b="1">
                <a:solidFill>
                  <a:srgbClr val="FFFFFF"/>
                </a:solidFill>
              </a:defRPr>
            </a:lvl8pPr>
            <a:lvl9pPr lvl="8">
              <a:buNone/>
              <a:defRPr b="1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pen Sans Light"/>
              <a:buNone/>
              <a:defRPr sz="12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1930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pen Sans Light"/>
              <a:buChar char="■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62625"/>
            <a:ext cx="5637600" cy="64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pen Sans Light"/>
              <a:buNone/>
              <a:defRPr sz="4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Font typeface="Open Sans Light"/>
              <a:buNone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38" y="427838"/>
            <a:ext cx="6579569" cy="382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24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0" y="1624250"/>
            <a:ext cx="8520600" cy="8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Open Sans"/>
                <a:ea typeface="Open Sans"/>
                <a:cs typeface="Open Sans"/>
                <a:sym typeface="Open Sans"/>
              </a:rPr>
              <a:t>Talent Leadership</a:t>
            </a:r>
            <a:endParaRPr sz="4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2505350"/>
            <a:ext cx="8520600" cy="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Presentation Time or Sub-Headline Here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407100" y="4028200"/>
            <a:ext cx="6419700" cy="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PRESENTED BY</a:t>
            </a:r>
            <a:endParaRPr sz="14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Brad Goskowicz and Aaron Fisk</a:t>
            </a:r>
            <a:endParaRPr sz="2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CEO’s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Company vision</a:t>
            </a:r>
          </a:p>
          <a:p>
            <a:r>
              <a:rPr lang="en-US" dirty="0"/>
              <a:t>HR’s role</a:t>
            </a:r>
          </a:p>
          <a:p>
            <a:r>
              <a:rPr lang="en-US" dirty="0"/>
              <a:t>Requirements for this HR leader</a:t>
            </a:r>
          </a:p>
          <a:p>
            <a:r>
              <a:rPr lang="en-US" dirty="0"/>
              <a:t>Value to the C-Suite of a strategically focused HR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4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Talent Leadership: Steps to Strategic Impact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Learning the B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siness </a:t>
            </a:r>
          </a:p>
          <a:p>
            <a:pPr marL="342900" lv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" dirty="0"/>
              <a:t>Identifying Gaps</a:t>
            </a:r>
          </a:p>
          <a:p>
            <a:pPr marL="342900" lv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Measuring Impact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It is key for HR Leaders to truly understand the business they are supporting</a:t>
            </a:r>
          </a:p>
          <a:p>
            <a:r>
              <a:rPr lang="en-US" dirty="0"/>
              <a:t>Working in the business </a:t>
            </a:r>
          </a:p>
          <a:p>
            <a:r>
              <a:rPr lang="en-US" dirty="0"/>
              <a:t>Asking questions (learn the “Why”)</a:t>
            </a:r>
          </a:p>
          <a:p>
            <a:r>
              <a:rPr lang="en-US" dirty="0"/>
              <a:t>Understanding the financials </a:t>
            </a:r>
          </a:p>
          <a:p>
            <a:r>
              <a:rPr lang="en-US" dirty="0"/>
              <a:t>Getting the perspective of the leadership team</a:t>
            </a:r>
          </a:p>
          <a:p>
            <a:r>
              <a:rPr lang="en-US" dirty="0"/>
              <a:t>Understanding the business’s tolerance for risk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Is your default answer “No”?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Learn to manage the grey</a:t>
            </a:r>
          </a:p>
          <a:p>
            <a:pPr>
              <a:spcBef>
                <a:spcPts val="600"/>
              </a:spcBef>
            </a:pPr>
            <a:r>
              <a:rPr lang="en-US" dirty="0"/>
              <a:t>Identifying the true differentiators of the business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Sales?  Marketing? Engineering? R&amp;D? Customer Service?  Quality?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Gaps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the talent / skill gaps?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 these be developed internally?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not, relationship recruitment for external hires</a:t>
            </a:r>
          </a:p>
          <a:p>
            <a:pPr>
              <a:spcBef>
                <a:spcPts val="600"/>
              </a:spcBef>
            </a:pPr>
            <a:r>
              <a:rPr lang="en-US" dirty="0"/>
              <a:t>Are there cross functional process / collaboration gaps?</a:t>
            </a:r>
          </a:p>
          <a:p>
            <a:r>
              <a:rPr lang="en-US" dirty="0"/>
              <a:t>What are the significant business risks?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product development pipeline?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Pricing / margin pressures?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Quality issues?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entrants or market consolidation?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Succession / disaster planning?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Gaps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current company culture hindering the organizations ability to reach it’s goals?</a:t>
            </a:r>
          </a:p>
          <a:p>
            <a:r>
              <a:rPr lang="en-US" dirty="0"/>
              <a:t>Does the leadership team see it?</a:t>
            </a:r>
          </a:p>
          <a:p>
            <a:r>
              <a:rPr lang="en-US" dirty="0"/>
              <a:t>Is the leadership team part of the problem?</a:t>
            </a:r>
          </a:p>
          <a:p>
            <a:r>
              <a:rPr lang="en-US" dirty="0"/>
              <a:t>Do they have the desire to take the necessary steps to change the culture?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HR cannot be the only one leading culture change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entire leadership team must be onboard 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  <a:p>
            <a:r>
              <a:rPr lang="en-US" dirty="0"/>
              <a:t>Porter’s Five Forces </a:t>
            </a:r>
          </a:p>
          <a:p>
            <a:r>
              <a:rPr lang="en-US" dirty="0"/>
              <a:t>9 Box exercise</a:t>
            </a:r>
          </a:p>
          <a:p>
            <a:r>
              <a:rPr lang="en-US" dirty="0"/>
              <a:t>Employee Engagement Survey</a:t>
            </a:r>
          </a:p>
          <a:p>
            <a:r>
              <a:rPr lang="en-US" dirty="0"/>
              <a:t>Fishbone diagram</a:t>
            </a:r>
          </a:p>
          <a:p>
            <a:r>
              <a:rPr lang="en-US" dirty="0"/>
              <a:t>McKinsey 7S</a:t>
            </a:r>
          </a:p>
          <a:p>
            <a:r>
              <a:rPr lang="en-US" dirty="0"/>
              <a:t>Nadler-</a:t>
            </a:r>
            <a:r>
              <a:rPr lang="en-US" dirty="0" err="1"/>
              <a:t>Tushman’s</a:t>
            </a:r>
            <a:r>
              <a:rPr lang="en-US" dirty="0"/>
              <a:t> Congruence Model</a:t>
            </a:r>
          </a:p>
          <a:p>
            <a:r>
              <a:rPr lang="en-US" dirty="0"/>
              <a:t>Burke-</a:t>
            </a:r>
            <a:r>
              <a:rPr lang="en-US" dirty="0" err="1"/>
              <a:t>Litwin</a:t>
            </a:r>
            <a:r>
              <a:rPr lang="en-US" dirty="0"/>
              <a:t> Causal Model</a:t>
            </a:r>
          </a:p>
        </p:txBody>
      </p:sp>
    </p:spTree>
    <p:extLst>
      <p:ext uri="{BB962C8B-B14F-4D97-AF65-F5344CB8AC3E}">
        <p14:creationId xmlns:p14="http://schemas.microsoft.com/office/powerpoint/2010/main" val="147901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most meaningful metrics based on your business and gaps</a:t>
            </a:r>
          </a:p>
          <a:p>
            <a:r>
              <a:rPr lang="en-US" dirty="0"/>
              <a:t>Establish a baseline to start from</a:t>
            </a:r>
          </a:p>
          <a:p>
            <a:pPr>
              <a:spcBef>
                <a:spcPts val="600"/>
              </a:spcBef>
            </a:pPr>
            <a:r>
              <a:rPr lang="en-US" dirty="0"/>
              <a:t>Employee Engagement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Net Promoter Score, time to fill, retention, internal development and promotion</a:t>
            </a:r>
          </a:p>
          <a:p>
            <a:r>
              <a:rPr lang="en-US" dirty="0"/>
              <a:t>Financial Metrics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Sales, Gross Margin, EBITDA, Net Income</a:t>
            </a:r>
          </a:p>
          <a:p>
            <a:pPr>
              <a:spcBef>
                <a:spcPts val="600"/>
              </a:spcBef>
            </a:pPr>
            <a:r>
              <a:rPr lang="en-US" dirty="0"/>
              <a:t>Quality Metrics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Customer satisfaction, on-time delivery, errors, defects, returns</a:t>
            </a:r>
          </a:p>
        </p:txBody>
      </p:sp>
    </p:spTree>
    <p:extLst>
      <p:ext uri="{BB962C8B-B14F-4D97-AF65-F5344CB8AC3E}">
        <p14:creationId xmlns:p14="http://schemas.microsoft.com/office/powerpoint/2010/main" val="36811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339</Words>
  <Application>Microsoft Office PowerPoint</Application>
  <PresentationFormat>On-screen Show (16:9)</PresentationFormat>
  <Paragraphs>61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Open Sans</vt:lpstr>
      <vt:lpstr>Open Sans Light</vt:lpstr>
      <vt:lpstr>Open Sans SemiBold</vt:lpstr>
      <vt:lpstr>Simple Light</vt:lpstr>
      <vt:lpstr>PowerPoint Presentation</vt:lpstr>
      <vt:lpstr>Talent Leadership</vt:lpstr>
      <vt:lpstr>CEO’s Vision</vt:lpstr>
      <vt:lpstr>Talent Leadership: Steps to Strategic Impact</vt:lpstr>
      <vt:lpstr>Learning the Business</vt:lpstr>
      <vt:lpstr>Identifying Gaps</vt:lpstr>
      <vt:lpstr>Culture Gaps</vt:lpstr>
      <vt:lpstr>Gap Analysis Tools</vt:lpstr>
      <vt:lpstr>Measuring the Impact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Cruikshank</dc:creator>
  <cp:lastModifiedBy>Gail Cruikshank</cp:lastModifiedBy>
  <cp:revision>26</cp:revision>
  <dcterms:modified xsi:type="dcterms:W3CDTF">2018-09-06T20:33:44Z</dcterms:modified>
</cp:coreProperties>
</file>