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80" r:id="rId6"/>
    <p:sldId id="261" r:id="rId7"/>
    <p:sldId id="276" r:id="rId8"/>
    <p:sldId id="262" r:id="rId9"/>
    <p:sldId id="263" r:id="rId10"/>
    <p:sldId id="279" r:id="rId11"/>
    <p:sldId id="264" r:id="rId12"/>
    <p:sldId id="266" r:id="rId13"/>
    <p:sldId id="267" r:id="rId14"/>
    <p:sldId id="265" r:id="rId15"/>
    <p:sldId id="268" r:id="rId16"/>
    <p:sldId id="275" r:id="rId17"/>
    <p:sldId id="274" r:id="rId18"/>
    <p:sldId id="273" r:id="rId19"/>
    <p:sldId id="269" r:id="rId20"/>
    <p:sldId id="281" r:id="rId21"/>
    <p:sldId id="271" r:id="rId22"/>
    <p:sldId id="278" r:id="rId23"/>
    <p:sldId id="272" r:id="rId24"/>
    <p:sldId id="277" r:id="rId25"/>
    <p:sldId id="260" r:id="rId26"/>
  </p:sldIdLst>
  <p:sldSz cx="9144000" cy="5143500" type="screen16x9"/>
  <p:notesSz cx="7010400" cy="9296400"/>
  <p:embeddedFontLst>
    <p:embeddedFont>
      <p:font typeface="Open Sans SemiBold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Open Sans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3392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98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7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7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41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81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8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 – discuss the programs and $ available</a:t>
            </a:r>
            <a:r>
              <a:rPr lang="en-US" baseline="0" dirty="0" smtClean="0"/>
              <a:t> in the grants (5-10 min)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81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 – discuss the programs</a:t>
            </a:r>
            <a:r>
              <a:rPr lang="en-US" baseline="0" dirty="0" smtClean="0"/>
              <a:t> the companies are running (5-10 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7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 (2-5</a:t>
            </a:r>
            <a:r>
              <a:rPr lang="en-US" baseline="0" dirty="0" smtClean="0"/>
              <a:t> min)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9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2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7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088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 – discuss their programs (5-7</a:t>
            </a:r>
            <a:r>
              <a:rPr lang="en-US" baseline="0" dirty="0" smtClean="0"/>
              <a:t> min)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32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69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06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96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70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300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98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11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 – discuss</a:t>
            </a:r>
            <a:r>
              <a:rPr lang="en-US" baseline="0" dirty="0" smtClean="0"/>
              <a:t> how this presentation will drive success and assist in savings.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5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Della – Understanding the barriers</a:t>
            </a:r>
            <a:r>
              <a:rPr lang="en-US" baseline="0" dirty="0" smtClean="0"/>
              <a:t> to employments and what is your company’s culture to engage these barriers?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5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6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Tammy –</a:t>
            </a:r>
            <a:r>
              <a:rPr lang="en-US" baseline="0" dirty="0" smtClean="0"/>
              <a:t> discuss services are available for all positions at an level (OJT)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4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1454150"/>
            <a:ext cx="8520600" cy="134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Open Sans"/>
              <a:buNone/>
              <a:defRPr sz="42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65700" y="4815623"/>
            <a:ext cx="531600" cy="3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="1">
                <a:solidFill>
                  <a:srgbClr val="FFFFFF"/>
                </a:solidFill>
              </a:defRPr>
            </a:lvl1pPr>
            <a:lvl2pPr lvl="1">
              <a:buNone/>
              <a:defRPr b="1">
                <a:solidFill>
                  <a:srgbClr val="FFFFFF"/>
                </a:solidFill>
              </a:defRPr>
            </a:lvl2pPr>
            <a:lvl3pPr lvl="2">
              <a:buNone/>
              <a:defRPr b="1">
                <a:solidFill>
                  <a:srgbClr val="FFFFFF"/>
                </a:solidFill>
              </a:defRPr>
            </a:lvl3pPr>
            <a:lvl4pPr lvl="3">
              <a:buNone/>
              <a:defRPr b="1">
                <a:solidFill>
                  <a:srgbClr val="FFFFFF"/>
                </a:solidFill>
              </a:defRPr>
            </a:lvl4pPr>
            <a:lvl5pPr lvl="4">
              <a:buNone/>
              <a:defRPr b="1">
                <a:solidFill>
                  <a:srgbClr val="FFFFFF"/>
                </a:solidFill>
              </a:defRPr>
            </a:lvl5pPr>
            <a:lvl6pPr lvl="5">
              <a:buNone/>
              <a:defRPr b="1">
                <a:solidFill>
                  <a:srgbClr val="FFFFFF"/>
                </a:solidFill>
              </a:defRPr>
            </a:lvl6pPr>
            <a:lvl7pPr lvl="6">
              <a:buNone/>
              <a:defRPr b="1">
                <a:solidFill>
                  <a:srgbClr val="FFFFFF"/>
                </a:solidFill>
              </a:defRPr>
            </a:lvl7pPr>
            <a:lvl8pPr lvl="7">
              <a:buNone/>
              <a:defRPr b="1">
                <a:solidFill>
                  <a:srgbClr val="FFFFFF"/>
                </a:solidFill>
              </a:defRPr>
            </a:lvl8pPr>
            <a:lvl9pPr lvl="8">
              <a:buNone/>
              <a:defRPr b="1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Open Sans Light"/>
              <a:buNone/>
              <a:defRPr sz="120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1930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Open Sans"/>
              <a:buNone/>
              <a:defRPr sz="36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Open Sans Light"/>
              <a:buChar char="■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62625"/>
            <a:ext cx="5637600" cy="64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Open Sans Light"/>
              <a:buNone/>
              <a:defRPr sz="4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Font typeface="Open Sans Light"/>
              <a:buNone/>
              <a:defRPr sz="38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n.gov/deed/mjsp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n.gov/deed/business/finding-workers/incentives/mai.jsp" TargetMode="External"/><Relationship Id="rId5" Type="http://schemas.openxmlformats.org/officeDocument/2006/relationships/hyperlink" Target="http://www.doli.state.mn.us/Pipeline" TargetMode="External"/><Relationship Id="rId4" Type="http://schemas.openxmlformats.org/officeDocument/2006/relationships/hyperlink" Target="https://mn.gov/deed/business/financing-business/training-grant/jtip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6863106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li.mn.gov/yst" TargetMode="External"/><Relationship Id="rId4" Type="http://schemas.openxmlformats.org/officeDocument/2006/relationships/hyperlink" Target="https://education.mn.gov/MDE/dse/cte/exp/youth/index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wleafemployment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eisenstadt@state.mn.u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radley.steele@va.go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n.gov/deed/ws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Job Training (OJT)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Incentive for hiring  - minimize new hire risk </a:t>
            </a:r>
          </a:p>
          <a:p>
            <a:r>
              <a:rPr lang="en-US" sz="2400" dirty="0">
                <a:solidFill>
                  <a:schemeClr val="tx1"/>
                </a:solidFill>
              </a:rPr>
              <a:t>Business trains new employees to their specific skill requirements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Business is reimbursed for the cost of training new employees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Reimbursement is 50% of the new employee’s hourly wage for the length of the contract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5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the Unemployed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043" y="1152475"/>
            <a:ext cx="4927107" cy="34164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St Cloud Workforce Center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Job Services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Vocational Rehab Services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State Services for the Blind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Veterans</a:t>
            </a:r>
          </a:p>
          <a:p>
            <a:pPr marL="5969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8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32399" y="1152475"/>
            <a:ext cx="4379839" cy="34164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Partners of the </a:t>
            </a:r>
            <a:r>
              <a:rPr lang="en-US" sz="2400" dirty="0" smtClean="0">
                <a:solidFill>
                  <a:schemeClr val="tx1"/>
                </a:solidFill>
              </a:rPr>
              <a:t>   Workforce Center 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</a:rPr>
              <a:t>Career Solutions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2400" dirty="0" err="1">
                <a:solidFill>
                  <a:schemeClr val="tx1"/>
                </a:solidFill>
              </a:rPr>
              <a:t>Avivo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7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Workforce Centers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920" y="1017725"/>
            <a:ext cx="5748658" cy="3468319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150920" y="4568875"/>
            <a:ext cx="12062563" cy="36444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https://mn.gov/deed/job-seekers/workforce-centers/workforce-center-locations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6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Fairs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6" y="908485"/>
            <a:ext cx="5215632" cy="34428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236" y="4514699"/>
            <a:ext cx="6724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https://mn.gov/deed/job-seekers/find-a-job/job-career-fair</a:t>
            </a:r>
          </a:p>
        </p:txBody>
      </p:sp>
    </p:spTree>
    <p:extLst>
      <p:ext uri="{BB962C8B-B14F-4D97-AF65-F5344CB8AC3E}">
        <p14:creationId xmlns:p14="http://schemas.microsoft.com/office/powerpoint/2010/main" val="381793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MinnesotaWorks.net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064" y="1047429"/>
            <a:ext cx="6644145" cy="40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24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Underemployed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68991"/>
            <a:ext cx="8520600" cy="3599884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Programs/Grants Available: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MN </a:t>
            </a:r>
            <a:r>
              <a:rPr lang="en-US" sz="2400" dirty="0">
                <a:solidFill>
                  <a:schemeClr val="tx1"/>
                </a:solidFill>
              </a:rPr>
              <a:t>Job Skills Partnership (MJSP)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://mn.gov/deed/mjsp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pPr marL="114300" indent="0">
              <a:lnSpc>
                <a:spcPct val="100000"/>
              </a:lnSpc>
              <a:buNone/>
            </a:pPr>
            <a:endParaRPr lang="en-US" sz="800" u="sng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Job Training Incentive Program (JTIP)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u="sng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u="sng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u="sng" dirty="0" smtClean="0">
                <a:solidFill>
                  <a:schemeClr val="tx1"/>
                </a:solidFill>
                <a:hlinkClick r:id="rId4"/>
              </a:rPr>
              <a:t>mn.gov/deed/business/fi</a:t>
            </a:r>
            <a:r>
              <a:rPr lang="en-US" u="sng" dirty="0" smtClean="0">
                <a:hlinkClick r:id="rId4"/>
              </a:rPr>
              <a:t>nancing-business/training-grant/jtip/</a:t>
            </a:r>
            <a:endParaRPr lang="en-US" u="sng" dirty="0" smtClean="0"/>
          </a:p>
          <a:p>
            <a:pPr marL="114300" indent="0">
              <a:lnSpc>
                <a:spcPct val="100000"/>
              </a:lnSpc>
              <a:buNone/>
            </a:pPr>
            <a:endParaRPr lang="en-US" sz="800" u="sng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Dual Training/PIPELINE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u="sng" dirty="0" smtClean="0">
                <a:hlinkClick r:id="rId5"/>
              </a:rPr>
              <a:t>www.doli.state.mn.us/Pipeline</a:t>
            </a:r>
            <a:endParaRPr lang="en-US" u="sng" dirty="0" smtClean="0"/>
          </a:p>
          <a:p>
            <a:pPr marL="114300" indent="0">
              <a:lnSpc>
                <a:spcPct val="100000"/>
              </a:lnSpc>
              <a:buNone/>
            </a:pPr>
            <a:endParaRPr lang="en-US" sz="800" u="sng" dirty="0" smtClean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Minnesota Apprenticeship Initiative (MAI) 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u="sng" dirty="0" smtClean="0">
                <a:hlinkClick r:id="rId6"/>
              </a:rPr>
              <a:t>https</a:t>
            </a:r>
            <a:r>
              <a:rPr lang="en-US" u="sng" dirty="0">
                <a:hlinkClick r:id="rId6"/>
              </a:rPr>
              <a:t>://mn.gov/deed/business/finding-workers/incentives/mai.jsp</a:t>
            </a:r>
            <a:endParaRPr lang="en-US" u="sng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313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33485"/>
            <a:ext cx="8520600" cy="572700"/>
          </a:xfrm>
        </p:spPr>
        <p:txBody>
          <a:bodyPr/>
          <a:lstStyle/>
          <a:p>
            <a:r>
              <a:rPr lang="en-US" dirty="0" smtClean="0"/>
              <a:t>Companies Who </a:t>
            </a:r>
            <a:r>
              <a:rPr lang="en-US" dirty="0"/>
              <a:t>H</a:t>
            </a:r>
            <a:r>
              <a:rPr lang="en-US" dirty="0" smtClean="0"/>
              <a:t>ave </a:t>
            </a:r>
            <a:r>
              <a:rPr lang="en-US" dirty="0"/>
              <a:t>R</a:t>
            </a:r>
            <a:r>
              <a:rPr lang="en-US" dirty="0" smtClean="0"/>
              <a:t>eceived Grants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7" y="893168"/>
            <a:ext cx="9007521" cy="3416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AAM/</a:t>
            </a:r>
            <a:r>
              <a:rPr lang="en-US" sz="2400" dirty="0" err="1" smtClean="0">
                <a:solidFill>
                  <a:schemeClr val="tx1"/>
                </a:solidFill>
              </a:rPr>
              <a:t>Grede</a:t>
            </a:r>
            <a:r>
              <a:rPr lang="en-US" sz="2400" dirty="0" smtClean="0">
                <a:solidFill>
                  <a:schemeClr val="tx1"/>
                </a:solidFill>
              </a:rPr>
              <a:t> – MN Job Skills Partnership (MJSP)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CentraCare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MN Apprenticeship Initiative (MAI)  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DeZURIK</a:t>
            </a:r>
            <a:r>
              <a:rPr lang="en-US" sz="2400" dirty="0" smtClean="0">
                <a:solidFill>
                  <a:schemeClr val="tx1"/>
                </a:solidFill>
              </a:rPr>
              <a:t> – PIPELINE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New </a:t>
            </a:r>
            <a:r>
              <a:rPr lang="en-US" sz="2400" dirty="0">
                <a:solidFill>
                  <a:schemeClr val="tx1"/>
                </a:solidFill>
              </a:rPr>
              <a:t>Flyer of America –</a:t>
            </a:r>
            <a:r>
              <a:rPr lang="en-US" sz="2400" dirty="0" smtClean="0">
                <a:solidFill>
                  <a:schemeClr val="tx1"/>
                </a:solidFill>
              </a:rPr>
              <a:t> MN </a:t>
            </a:r>
            <a:r>
              <a:rPr lang="en-US" sz="2400" dirty="0">
                <a:solidFill>
                  <a:schemeClr val="tx1"/>
                </a:solidFill>
              </a:rPr>
              <a:t>Job Skills Partnership (MJSP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Miller Marine – MN </a:t>
            </a:r>
            <a:r>
              <a:rPr lang="en-US" sz="2400" dirty="0">
                <a:solidFill>
                  <a:schemeClr val="tx1"/>
                </a:solidFill>
              </a:rPr>
              <a:t>Apprenticeship Initiative (MAI) 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Park Industries – </a:t>
            </a:r>
            <a:r>
              <a:rPr lang="en-US" sz="2400" dirty="0" smtClean="0">
                <a:solidFill>
                  <a:schemeClr val="tx1"/>
                </a:solidFill>
              </a:rPr>
              <a:t>MN </a:t>
            </a:r>
            <a:r>
              <a:rPr lang="en-US" sz="2400" dirty="0">
                <a:solidFill>
                  <a:schemeClr val="tx1"/>
                </a:solidFill>
              </a:rPr>
              <a:t>Job Skills </a:t>
            </a:r>
            <a:r>
              <a:rPr lang="en-US" sz="2400" dirty="0" smtClean="0">
                <a:solidFill>
                  <a:schemeClr val="tx1"/>
                </a:solidFill>
              </a:rPr>
              <a:t>Partnership (MJSP)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Rock On Trucking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MN </a:t>
            </a:r>
            <a:r>
              <a:rPr lang="en-US" sz="2400" dirty="0">
                <a:solidFill>
                  <a:schemeClr val="tx1"/>
                </a:solidFill>
              </a:rPr>
              <a:t>Apprenticeship Initiative (MAI)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Talon – </a:t>
            </a:r>
            <a:r>
              <a:rPr lang="en-US" sz="2400" dirty="0" smtClean="0">
                <a:solidFill>
                  <a:schemeClr val="tx1"/>
                </a:solidFill>
              </a:rPr>
              <a:t>MN </a:t>
            </a:r>
            <a:r>
              <a:rPr lang="en-US" sz="2400" dirty="0">
                <a:solidFill>
                  <a:schemeClr val="tx1"/>
                </a:solidFill>
              </a:rPr>
              <a:t>Job Skills Partnership (MJSP)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89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03" y="193243"/>
            <a:ext cx="8520600" cy="572700"/>
          </a:xfrm>
        </p:spPr>
        <p:txBody>
          <a:bodyPr/>
          <a:lstStyle/>
          <a:p>
            <a:r>
              <a:rPr lang="en-US" dirty="0" smtClean="0"/>
              <a:t>Outside the Box Hiring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32" y="803917"/>
            <a:ext cx="8520600" cy="34164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Horizon </a:t>
            </a:r>
            <a:r>
              <a:rPr lang="en-US" sz="2000" dirty="0" smtClean="0">
                <a:solidFill>
                  <a:schemeClr val="tx1"/>
                </a:solidFill>
              </a:rPr>
              <a:t>Roofing in Waite Park, MN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1 week free training in roofing, sheet metal and service positions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Enter the workforce earning up to $18/hour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Midwest Industrial Tool Grinding, Inc. </a:t>
            </a:r>
            <a:r>
              <a:rPr lang="en-US" sz="2000" dirty="0" smtClean="0">
                <a:solidFill>
                  <a:schemeClr val="tx1"/>
                </a:solidFill>
              </a:rPr>
              <a:t>(MITGI) in Hutchinson, MN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Paid, day-long interview so job seekers can see the culture and understand the job they will be doing</a:t>
            </a:r>
          </a:p>
          <a:p>
            <a:pPr>
              <a:lnSpc>
                <a:spcPct val="10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Coldspring</a:t>
            </a:r>
            <a:r>
              <a:rPr lang="en-US" sz="2000" dirty="0" smtClean="0">
                <a:solidFill>
                  <a:schemeClr val="tx1"/>
                </a:solidFill>
              </a:rPr>
              <a:t> in Cold Spring, MN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Work closely with the ROCORI school district and sponsors the school’s </a:t>
            </a:r>
            <a:r>
              <a:rPr lang="en-US" sz="1800" dirty="0" err="1">
                <a:solidFill>
                  <a:schemeClr val="tx1"/>
                </a:solidFill>
              </a:rPr>
              <a:t>Robotic’s</a:t>
            </a:r>
            <a:r>
              <a:rPr lang="en-US" sz="1800" dirty="0">
                <a:solidFill>
                  <a:schemeClr val="tx1"/>
                </a:solidFill>
              </a:rPr>
              <a:t> team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Mille Lacs Health System in Onamia, MN 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Works closely with Onamia and surrounding school districts to get students CNA Certified</a:t>
            </a:r>
          </a:p>
        </p:txBody>
      </p:sp>
    </p:spTree>
    <p:extLst>
      <p:ext uri="{BB962C8B-B14F-4D97-AF65-F5344CB8AC3E}">
        <p14:creationId xmlns:p14="http://schemas.microsoft.com/office/powerpoint/2010/main" val="160271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Opportunity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8983220" cy="3632589"/>
          </a:xfrm>
        </p:spPr>
        <p:txBody>
          <a:bodyPr/>
          <a:lstStyle/>
          <a:p>
            <a:pPr marL="1143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WACOSA</a:t>
            </a:r>
          </a:p>
          <a:p>
            <a:pPr lvl="1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Machine </a:t>
            </a:r>
            <a:r>
              <a:rPr lang="en-US" sz="1800" dirty="0">
                <a:solidFill>
                  <a:schemeClr val="tx1"/>
                </a:solidFill>
              </a:rPr>
              <a:t>aided </a:t>
            </a:r>
            <a:r>
              <a:rPr lang="en-US" sz="1800" dirty="0" smtClean="0">
                <a:solidFill>
                  <a:schemeClr val="tx1"/>
                </a:solidFill>
              </a:rPr>
              <a:t>assembly 	 	-  Collating/Envelope stuffing       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Hand assembly 			-  Labeling	</a:t>
            </a:r>
          </a:p>
          <a:p>
            <a:pPr marL="596900" lvl="1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dirty="0" smtClean="0">
                <a:solidFill>
                  <a:schemeClr val="tx1"/>
                </a:solidFill>
              </a:rPr>
              <a:t>	Packaging/Kitting</a:t>
            </a: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-  Bulk </a:t>
            </a:r>
            <a:r>
              <a:rPr lang="en-US" sz="1800" dirty="0">
                <a:solidFill>
                  <a:schemeClr val="tx1"/>
                </a:solidFill>
              </a:rPr>
              <a:t>mail/mail services</a:t>
            </a:r>
          </a:p>
          <a:p>
            <a:pPr lvl="1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Re-Work  		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-  Fulfillment/Shipping services</a:t>
            </a:r>
          </a:p>
          <a:p>
            <a:pPr lvl="1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Quality </a:t>
            </a:r>
            <a:r>
              <a:rPr lang="en-US" sz="1800" dirty="0">
                <a:solidFill>
                  <a:schemeClr val="tx1"/>
                </a:solidFill>
              </a:rPr>
              <a:t>checking</a:t>
            </a:r>
          </a:p>
          <a:p>
            <a:pPr marL="596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1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832300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CareerONE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St Cloud, Sauk Centre and Paynesville</a:t>
            </a: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Coleman Project: 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vimeo.com/268631068</a:t>
            </a:r>
            <a:endParaRPr lang="en-US" sz="2000" u="sng" dirty="0" smtClean="0"/>
          </a:p>
          <a:p>
            <a:pPr marL="114300" indent="0">
              <a:buNone/>
            </a:pPr>
            <a:endParaRPr lang="en-US" sz="1200" u="sng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Apprenticeships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Certified Youth Apprenticeships (MN Department of Education)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education.mn.gov/MDE/dse/cte/exp/youth/index.htm</a:t>
            </a:r>
            <a:endParaRPr lang="en-US" sz="1800" dirty="0" smtClean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Youth </a:t>
            </a:r>
            <a:r>
              <a:rPr lang="en-US" sz="2000" dirty="0">
                <a:solidFill>
                  <a:schemeClr val="tx1"/>
                </a:solidFill>
              </a:rPr>
              <a:t>Skills Training </a:t>
            </a:r>
            <a:r>
              <a:rPr lang="en-US" sz="2000" dirty="0" smtClean="0">
                <a:solidFill>
                  <a:schemeClr val="tx1"/>
                </a:solidFill>
              </a:rPr>
              <a:t>Program (Department of Labor and Industry)</a:t>
            </a:r>
          </a:p>
          <a:p>
            <a:pPr marL="120015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www.dli.mn.gov/yst</a:t>
            </a:r>
            <a:endParaRPr lang="en-US" sz="1800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3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0" y="1624250"/>
            <a:ext cx="8520600" cy="15539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latin typeface="Open Sans"/>
                <a:ea typeface="Open Sans"/>
                <a:cs typeface="Open Sans"/>
                <a:sym typeface="Open Sans"/>
              </a:rPr>
              <a:t>Partnerships to Drive </a:t>
            </a:r>
            <a:br>
              <a:rPr lang="en" sz="4000" b="1" dirty="0" smtClean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4000" b="1" dirty="0" smtClean="0">
                <a:latin typeface="Open Sans"/>
                <a:ea typeface="Open Sans"/>
                <a:cs typeface="Open Sans"/>
                <a:sym typeface="Open Sans"/>
              </a:rPr>
              <a:t>Success and Savings</a:t>
            </a:r>
            <a:endParaRPr sz="4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208" y="3824013"/>
            <a:ext cx="8868792" cy="9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PRESENTED BY</a:t>
            </a:r>
            <a:endParaRPr sz="14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Tammy Biery, Executive Director – Career Solutions</a:t>
            </a:r>
          </a:p>
          <a:p>
            <a:r>
              <a:rPr lang="en-US" sz="1600" dirty="0">
                <a:solidFill>
                  <a:schemeClr val="bg1"/>
                </a:solidFill>
              </a:rPr>
              <a:t>tammy.biery@CSJobs.org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Della </a:t>
            </a:r>
            <a:r>
              <a:rPr lang="en-US" sz="1800" dirty="0">
                <a:solidFill>
                  <a:schemeClr val="bg1"/>
                </a:solidFill>
              </a:rPr>
              <a:t>Ludwig, Workforce Strategy Consultant – Central MN, </a:t>
            </a:r>
            <a:r>
              <a:rPr lang="en-US" sz="1800" dirty="0" smtClean="0">
                <a:solidFill>
                  <a:schemeClr val="bg1"/>
                </a:solidFill>
              </a:rPr>
              <a:t>DEED </a:t>
            </a:r>
            <a:r>
              <a:rPr lang="en-US" sz="1600" dirty="0" smtClean="0">
                <a:solidFill>
                  <a:schemeClr val="bg1"/>
                </a:solidFill>
              </a:rPr>
              <a:t>della.ludwig@state.mn.us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33485"/>
            <a:ext cx="8520600" cy="572700"/>
          </a:xfrm>
        </p:spPr>
        <p:txBody>
          <a:bodyPr/>
          <a:lstStyle/>
          <a:p>
            <a:r>
              <a:rPr lang="en-US" dirty="0" smtClean="0"/>
              <a:t>Companies Who </a:t>
            </a:r>
            <a:r>
              <a:rPr lang="en-US" dirty="0"/>
              <a:t>H</a:t>
            </a:r>
            <a:r>
              <a:rPr lang="en-US" dirty="0" smtClean="0"/>
              <a:t>ave Received Youth Grants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7" y="893168"/>
            <a:ext cx="9007521" cy="38918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Youth </a:t>
            </a:r>
            <a:r>
              <a:rPr lang="en-US" sz="2400" dirty="0">
                <a:solidFill>
                  <a:schemeClr val="tx1"/>
                </a:solidFill>
              </a:rPr>
              <a:t>Skills Training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Hutchinson High School</a:t>
            </a: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Certified Youth Apprenticeship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Engel Metallurgical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Louis </a:t>
            </a:r>
            <a:r>
              <a:rPr lang="en-US" sz="2400" dirty="0" smtClean="0">
                <a:solidFill>
                  <a:schemeClr val="tx1"/>
                </a:solidFill>
              </a:rPr>
              <a:t>Industries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Maus</a:t>
            </a:r>
            <a:r>
              <a:rPr lang="en-US" sz="2400" dirty="0" smtClean="0">
                <a:solidFill>
                  <a:schemeClr val="tx1"/>
                </a:solidFill>
              </a:rPr>
              <a:t> Motors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Park </a:t>
            </a:r>
            <a:r>
              <a:rPr lang="en-US" sz="2400" dirty="0" smtClean="0">
                <a:solidFill>
                  <a:schemeClr val="tx1"/>
                </a:solidFill>
              </a:rPr>
              <a:t>Industries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Rotochopper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Silt Sock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Woodcraft Industries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8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Offenders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32589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New Leaf Employment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Connecting ex-offenders with gainful employment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Assist offenders by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Teaching life skills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Providing clothing and support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Providing transportation</a:t>
            </a:r>
          </a:p>
          <a:p>
            <a:pPr lvl="1"/>
            <a:endParaRPr lang="en-US" dirty="0" smtClean="0"/>
          </a:p>
          <a:p>
            <a:pPr marL="11430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://newleafemployment.com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99" y="95254"/>
            <a:ext cx="2569021" cy="14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Cities R!SE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042" y="940934"/>
            <a:ext cx="9001958" cy="389037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MN Employer’s Fair Chance Hiring Guide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Legal Compliance and Minimizing Risk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Checklist of Action Steps to Improve “Fair Chance Hiring” policies and practices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Nature-Time-Nurture Test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How to Comply with Background Check and “Ban the Box” Laws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Rewards of Hiring Fair Chance Workers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Common Questions about Business Insurance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Best Practices for Onboarding and Training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smtClean="0">
                <a:solidFill>
                  <a:schemeClr val="tx1"/>
                </a:solidFill>
              </a:rPr>
              <a:t>www.twincitiesrise.org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751" y="179525"/>
            <a:ext cx="28670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7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Workforce Center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Veterans Employment Representative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Mike Eisenstadt: </a:t>
            </a:r>
            <a:r>
              <a:rPr lang="en-US" sz="2000" dirty="0" smtClean="0">
                <a:hlinkClick r:id="rId3"/>
              </a:rPr>
              <a:t>michael.eisenstadt@state.mn.us</a:t>
            </a:r>
            <a:endParaRPr lang="en-US" sz="2000" dirty="0" smtClean="0"/>
          </a:p>
          <a:p>
            <a:pPr marL="1054100" lvl="2" indent="0">
              <a:buNone/>
            </a:pPr>
            <a:endParaRPr lang="en-US" sz="8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Veterans Employment Connection Group</a:t>
            </a:r>
          </a:p>
          <a:p>
            <a:pPr marL="114300" indent="0"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St Cloud VA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Community Employment Coordinator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Brad Steele: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4"/>
              </a:rPr>
              <a:t>bradley.steele@va.gov</a:t>
            </a:r>
            <a:endParaRPr lang="en-US" sz="2000" dirty="0" smtClean="0"/>
          </a:p>
          <a:p>
            <a:pPr marL="10541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04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Segments to Target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Immigrants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Dislocated Workers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Unemployed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Underemployed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Youth </a:t>
            </a:r>
          </a:p>
          <a:p>
            <a:r>
              <a:rPr lang="en-US" sz="2400" dirty="0">
                <a:solidFill>
                  <a:schemeClr val="tx1"/>
                </a:solidFill>
              </a:rPr>
              <a:t>Offenders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Veterans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6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6849" y="858959"/>
            <a:ext cx="91060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0" dirty="0" smtClean="0">
                <a:solidFill>
                  <a:srgbClr val="000000"/>
                </a:solidFill>
              </a:rPr>
              <a:t>Helps </a:t>
            </a:r>
            <a:r>
              <a:rPr lang="en-US" sz="2400" b="0" dirty="0">
                <a:solidFill>
                  <a:srgbClr val="000000"/>
                </a:solidFill>
              </a:rPr>
              <a:t>individuals train for and gain meaningful </a:t>
            </a:r>
            <a:r>
              <a:rPr lang="en-US" sz="2400" b="0" dirty="0" smtClean="0">
                <a:solidFill>
                  <a:srgbClr val="000000"/>
                </a:solidFill>
              </a:rPr>
              <a:t>employment. 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349405"/>
            <a:ext cx="3999900" cy="3219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0000"/>
              </a:lnSpc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Through: </a:t>
            </a:r>
          </a:p>
          <a:p>
            <a:pPr>
              <a:lnSpc>
                <a:spcPct val="10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Career </a:t>
            </a:r>
            <a:r>
              <a:rPr lang="en-US" sz="2200" dirty="0">
                <a:solidFill>
                  <a:srgbClr val="000000"/>
                </a:solidFill>
              </a:rPr>
              <a:t>counseling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Job training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Business relationships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13970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This </a:t>
            </a:r>
            <a:r>
              <a:rPr lang="en-US" sz="2000" dirty="0">
                <a:solidFill>
                  <a:srgbClr val="000000"/>
                </a:solidFill>
              </a:rPr>
              <a:t>includes: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Entry-level to experienced workers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Youth to older adults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36489" y="1349405"/>
            <a:ext cx="4500979" cy="3219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We help businesses: 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Recruit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Train AND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</a:rPr>
              <a:t>Retain workers</a:t>
            </a:r>
          </a:p>
          <a:p>
            <a:pPr marL="139700" indent="0">
              <a:lnSpc>
                <a:spcPct val="100000"/>
              </a:lnSpc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13970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We </a:t>
            </a:r>
            <a:r>
              <a:rPr lang="en-US" sz="2000" dirty="0">
                <a:solidFill>
                  <a:srgbClr val="000000"/>
                </a:solidFill>
              </a:rPr>
              <a:t>focus on providing a pool of qualified workers who will help businesses grow.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7" name="Shape 71"/>
          <p:cNvSpPr txBox="1">
            <a:spLocks/>
          </p:cNvSpPr>
          <p:nvPr/>
        </p:nvSpPr>
        <p:spPr>
          <a:xfrm>
            <a:off x="135626" y="13003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Career Solutions</a:t>
            </a:r>
          </a:p>
          <a:p>
            <a:endParaRPr lang="en-US" dirty="0"/>
          </a:p>
        </p:txBody>
      </p:sp>
      <p:pic>
        <p:nvPicPr>
          <p:cNvPr id="8" name="Picture 7" descr="C:\Users\angie.dahle\AppData\Local\Microsoft\Windows\Temporary Internet Files\Content.Outlook\W6F5H2JL\CareerSolutions7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61" y="130039"/>
            <a:ext cx="2911876" cy="7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Open Sans"/>
                <a:ea typeface="Open Sans"/>
                <a:cs typeface="Open Sans"/>
                <a:sym typeface="Open Sans"/>
              </a:rPr>
              <a:t>Workforce Strategy Consultant</a:t>
            </a:r>
            <a:endParaRPr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Assist key stakeholders in the successful 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en-US" sz="2000" dirty="0">
                <a:solidFill>
                  <a:schemeClr val="tx1"/>
                </a:solidFill>
              </a:rPr>
              <a:t>implementation of regional plan</a:t>
            </a:r>
          </a:p>
          <a:p>
            <a:r>
              <a:rPr lang="en-US" sz="2000" dirty="0">
                <a:solidFill>
                  <a:schemeClr val="tx1"/>
                </a:solidFill>
              </a:rPr>
              <a:t>Leverage expertise in sector workforce  </a:t>
            </a:r>
            <a:r>
              <a:rPr lang="en-US" sz="2000" dirty="0" smtClean="0">
                <a:solidFill>
                  <a:schemeClr val="tx1"/>
                </a:solidFill>
              </a:rPr>
              <a:t>                                                               </a:t>
            </a:r>
            <a:r>
              <a:rPr lang="en-US" sz="2000" dirty="0">
                <a:solidFill>
                  <a:schemeClr val="tx1"/>
                </a:solidFill>
              </a:rPr>
              <a:t>development strategies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Connect key stakeholders to workforce development resources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Design tools and resources to support businesses in developing strategic workforce solutions </a:t>
            </a:r>
          </a:p>
          <a:p>
            <a:pPr marL="0" indent="0" algn="r">
              <a:buNone/>
            </a:pPr>
            <a:endParaRPr lang="en-US" sz="1600" dirty="0" smtClean="0"/>
          </a:p>
          <a:p>
            <a:pPr marL="0" indent="0" algn="r">
              <a:buNone/>
            </a:pPr>
            <a:endParaRPr lang="en-US" sz="1600" dirty="0"/>
          </a:p>
          <a:p>
            <a:pPr marL="0" indent="0" algn="r">
              <a:buNone/>
            </a:pPr>
            <a:r>
              <a:rPr lang="en-US" sz="1600" dirty="0" smtClean="0"/>
              <a:t>For </a:t>
            </a:r>
            <a:r>
              <a:rPr lang="en-US" sz="1600" dirty="0"/>
              <a:t>more information:  </a:t>
            </a:r>
            <a:r>
              <a:rPr lang="en-US" sz="1600" i="1" u="sng" dirty="0" smtClean="0">
                <a:hlinkClick r:id="rId3"/>
              </a:rPr>
              <a:t>mn.gov/deed/</a:t>
            </a:r>
            <a:r>
              <a:rPr lang="en-US" sz="1600" i="1" u="sng" dirty="0" err="1" smtClean="0">
                <a:hlinkClick r:id="rId3"/>
              </a:rPr>
              <a:t>wsc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937" y="179871"/>
            <a:ext cx="3030245" cy="2174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4" y="3977196"/>
            <a:ext cx="3229582" cy="5916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 to Drive Success and Savings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Today’s Agenda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Look at Hidden </a:t>
            </a:r>
            <a:r>
              <a:rPr lang="en-US" sz="2400" dirty="0">
                <a:solidFill>
                  <a:schemeClr val="tx1"/>
                </a:solidFill>
              </a:rPr>
              <a:t>Talent Pools/Untapped Population Segments to </a:t>
            </a:r>
            <a:r>
              <a:rPr lang="en-US" sz="2400" dirty="0" smtClean="0">
                <a:solidFill>
                  <a:schemeClr val="tx1"/>
                </a:solidFill>
              </a:rPr>
              <a:t>Target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Discuss Programs and Grants Available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Offer Success Stories of Local Businesses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Give </a:t>
            </a:r>
            <a:r>
              <a:rPr lang="en-US" sz="2400" dirty="0">
                <a:solidFill>
                  <a:schemeClr val="tx1"/>
                </a:solidFill>
              </a:rPr>
              <a:t>Y</a:t>
            </a:r>
            <a:r>
              <a:rPr lang="en-US" sz="2400" dirty="0" smtClean="0">
                <a:solidFill>
                  <a:schemeClr val="tx1"/>
                </a:solidFill>
              </a:rPr>
              <a:t>ou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ontacts and Information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60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Barriers to Employment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245" y="1152475"/>
            <a:ext cx="4271749" cy="3416400"/>
          </a:xfrm>
        </p:spPr>
        <p:txBody>
          <a:bodyPr/>
          <a:lstStyle/>
          <a:p>
            <a:pPr lvl="0"/>
            <a:r>
              <a:rPr lang="en-US" sz="2200" dirty="0">
                <a:solidFill>
                  <a:schemeClr val="tx1"/>
                </a:solidFill>
              </a:rPr>
              <a:t>Mental Health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Addiction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Criminal history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Housing availability and prices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Employment for spouse / dependents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Transportation/Lack of Driver’s </a:t>
            </a:r>
            <a:r>
              <a:rPr lang="en-US" sz="2200" dirty="0" smtClean="0">
                <a:solidFill>
                  <a:schemeClr val="tx1"/>
                </a:solidFill>
              </a:rPr>
              <a:t>License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455994" y="1152475"/>
            <a:ext cx="4311600" cy="3416400"/>
          </a:xfrm>
        </p:spPr>
        <p:txBody>
          <a:bodyPr/>
          <a:lstStyle/>
          <a:p>
            <a:pPr lvl="0"/>
            <a:r>
              <a:rPr lang="en-US" sz="2200" dirty="0">
                <a:solidFill>
                  <a:schemeClr val="tx1"/>
                </a:solidFill>
              </a:rPr>
              <a:t>Daycare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Welfare "Cliff"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High School Diploma/GED 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English as Second Language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Domestic Violence</a:t>
            </a: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No </a:t>
            </a:r>
            <a:r>
              <a:rPr lang="en-US" sz="2200" dirty="0" smtClean="0">
                <a:solidFill>
                  <a:schemeClr val="tx1"/>
                </a:solidFill>
              </a:rPr>
              <a:t>experience and/or underemployed</a:t>
            </a:r>
            <a:endParaRPr lang="en-US" sz="2200" dirty="0">
              <a:solidFill>
                <a:schemeClr val="tx1"/>
              </a:solidFill>
            </a:endParaRPr>
          </a:p>
          <a:p>
            <a:pPr lvl="0"/>
            <a:r>
              <a:rPr lang="en-US" sz="2200" dirty="0">
                <a:solidFill>
                  <a:schemeClr val="tx1"/>
                </a:solidFill>
              </a:rPr>
              <a:t>Cost of Living is $</a:t>
            </a:r>
            <a:r>
              <a:rPr lang="en-US" sz="2200" dirty="0" smtClean="0">
                <a:solidFill>
                  <a:schemeClr val="tx1"/>
                </a:solidFill>
              </a:rPr>
              <a:t>14.48/hour</a:t>
            </a:r>
            <a:endParaRPr lang="en-US" sz="2200" dirty="0">
              <a:solidFill>
                <a:schemeClr val="tx1"/>
              </a:solidFill>
            </a:endParaRPr>
          </a:p>
          <a:p>
            <a:pPr marL="13970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95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472320"/>
            <a:ext cx="8520600" cy="572700"/>
          </a:xfrm>
        </p:spPr>
        <p:txBody>
          <a:bodyPr/>
          <a:lstStyle/>
          <a:p>
            <a:r>
              <a:rPr lang="en-US" dirty="0" smtClean="0"/>
              <a:t>Hidden Talent Pools/Untapped Population Segments to Target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464815"/>
            <a:ext cx="8520600" cy="310405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Immigrants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Dislocated Workers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Unemployed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Underemployed</a:t>
            </a:r>
          </a:p>
          <a:p>
            <a:r>
              <a:rPr lang="en-US" sz="2400" dirty="0">
                <a:solidFill>
                  <a:schemeClr val="tx1"/>
                </a:solidFill>
              </a:rPr>
              <a:t>Youth </a:t>
            </a:r>
          </a:p>
          <a:p>
            <a:r>
              <a:rPr lang="en-US" sz="2400" dirty="0">
                <a:solidFill>
                  <a:schemeClr val="tx1"/>
                </a:solidFill>
              </a:rPr>
              <a:t>Offenders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Veterans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1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Immigrant Employment Connection Group (IECG)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New American Job Fair – November 13, 2018</a:t>
            </a:r>
          </a:p>
          <a:p>
            <a:pPr lvl="1"/>
            <a:endParaRPr lang="en-US" sz="8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English as a Second Language (ESL)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Adult Basic Education (ABE)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18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25429"/>
            <a:ext cx="8520600" cy="572700"/>
          </a:xfrm>
        </p:spPr>
        <p:txBody>
          <a:bodyPr/>
          <a:lstStyle/>
          <a:p>
            <a:r>
              <a:rPr lang="en-US" dirty="0" smtClean="0"/>
              <a:t>Dislocated Workers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698129"/>
            <a:ext cx="8520600" cy="406918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Eligibility:  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18 </a:t>
            </a:r>
            <a:r>
              <a:rPr lang="en-US" sz="2000" dirty="0">
                <a:solidFill>
                  <a:srgbClr val="000000"/>
                </a:solidFill>
              </a:rPr>
              <a:t>and older </a:t>
            </a:r>
            <a:r>
              <a:rPr lang="en-US" sz="2000" dirty="0" smtClean="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Permanently </a:t>
            </a:r>
            <a:r>
              <a:rPr lang="en-US" sz="2000" dirty="0">
                <a:solidFill>
                  <a:srgbClr val="000000"/>
                </a:solidFill>
              </a:rPr>
              <a:t>separated from employment due to no fault of their own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Services: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Career Assessment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Career counseling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Job </a:t>
            </a:r>
            <a:r>
              <a:rPr lang="en-US" sz="2000" dirty="0">
                <a:solidFill>
                  <a:srgbClr val="000000"/>
                </a:solidFill>
              </a:rPr>
              <a:t>seeking and resume </a:t>
            </a:r>
            <a:r>
              <a:rPr lang="en-US" sz="2000" dirty="0" smtClean="0">
                <a:solidFill>
                  <a:srgbClr val="000000"/>
                </a:solidFill>
              </a:rPr>
              <a:t>assistance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Training </a:t>
            </a:r>
            <a:r>
              <a:rPr lang="en-US" sz="2000" dirty="0">
                <a:solidFill>
                  <a:srgbClr val="000000"/>
                </a:solidFill>
              </a:rPr>
              <a:t>/ on-the-job </a:t>
            </a:r>
            <a:r>
              <a:rPr lang="en-US" sz="2000" dirty="0" smtClean="0">
                <a:solidFill>
                  <a:srgbClr val="000000"/>
                </a:solidFill>
              </a:rPr>
              <a:t>training</a:t>
            </a:r>
          </a:p>
          <a:p>
            <a:pPr marL="285750" indent="-285750">
              <a:lnSpc>
                <a:spcPct val="10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Support Services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</a:rPr>
              <a:t>Goal: To ensure job seekers are able to secure permanent jobs in high-demand occupations as soon as </a:t>
            </a:r>
            <a:r>
              <a:rPr lang="en-US" sz="2000" dirty="0" smtClean="0">
                <a:solidFill>
                  <a:srgbClr val="000000"/>
                </a:solidFill>
              </a:rPr>
              <a:t>possible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930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847</Words>
  <Application>Microsoft Office PowerPoint</Application>
  <PresentationFormat>On-screen Show (16:9)</PresentationFormat>
  <Paragraphs>220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Open Sans SemiBold</vt:lpstr>
      <vt:lpstr>Open Sans</vt:lpstr>
      <vt:lpstr>Arial</vt:lpstr>
      <vt:lpstr>Open Sans Light</vt:lpstr>
      <vt:lpstr>Simple Light</vt:lpstr>
      <vt:lpstr>PowerPoint Presentation</vt:lpstr>
      <vt:lpstr>Partnerships to Drive  Success and Savings</vt:lpstr>
      <vt:lpstr>Helps individuals train for and gain meaningful employment. </vt:lpstr>
      <vt:lpstr>Workforce Strategy Consultant</vt:lpstr>
      <vt:lpstr>Partnerships to Drive Success and Savings</vt:lpstr>
      <vt:lpstr>Common Barriers to Employment</vt:lpstr>
      <vt:lpstr>Hidden Talent Pools/Untapped Population Segments to Target</vt:lpstr>
      <vt:lpstr>Immigrants </vt:lpstr>
      <vt:lpstr>Dislocated Workers</vt:lpstr>
      <vt:lpstr>On the Job Training (OJT) </vt:lpstr>
      <vt:lpstr>Resources for the Unemployed</vt:lpstr>
      <vt:lpstr>Workforce Centers</vt:lpstr>
      <vt:lpstr>Career Fairs</vt:lpstr>
      <vt:lpstr>MinnesotaWorks.net</vt:lpstr>
      <vt:lpstr>Underemployed</vt:lpstr>
      <vt:lpstr>Companies Who Have Received Grants</vt:lpstr>
      <vt:lpstr>Outside the Box Hiring</vt:lpstr>
      <vt:lpstr>Outsourcing Opportunity</vt:lpstr>
      <vt:lpstr>Youth</vt:lpstr>
      <vt:lpstr>Companies Who Have Received Youth Grants</vt:lpstr>
      <vt:lpstr>Offenders</vt:lpstr>
      <vt:lpstr>Twin Cities R!SE</vt:lpstr>
      <vt:lpstr>Veterans</vt:lpstr>
      <vt:lpstr>Population Segments to Target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Cruikshank</dc:creator>
  <cp:lastModifiedBy>Gail Cruikshank</cp:lastModifiedBy>
  <cp:revision>52</cp:revision>
  <cp:lastPrinted>2018-08-28T19:26:46Z</cp:lastPrinted>
  <dcterms:modified xsi:type="dcterms:W3CDTF">2018-09-04T18:08:06Z</dcterms:modified>
</cp:coreProperties>
</file>